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Gordita Bold" charset="1" panose="00000000000000000000"/>
      <p:regular r:id="rId23"/>
    </p:embeddedFont>
    <p:embeddedFont>
      <p:font typeface="Public Sans" charset="1" panose="00000000000000000000"/>
      <p:regular r:id="rId24"/>
    </p:embeddedFont>
    <p:embeddedFont>
      <p:font typeface="Public Sa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61779" y="925830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261078" y="0"/>
            <a:ext cx="10176340" cy="10287000"/>
            <a:chOff x="0" y="0"/>
            <a:chExt cx="5956300" cy="6021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l="-69157" t="0" r="-1022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20717" y="2979213"/>
            <a:ext cx="4845843" cy="77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b="true" sz="4572">
                <a:solidFill>
                  <a:srgbClr val="284448"/>
                </a:solidFill>
                <a:latin typeface="Gordita Bold"/>
                <a:ea typeface="Gordita Bold"/>
                <a:cs typeface="Gordita Bold"/>
                <a:sym typeface="Gordita Bold"/>
              </a:rPr>
              <a:t>ANALYSIS OF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0717" y="3764098"/>
            <a:ext cx="6721287" cy="503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18"/>
              </a:lnSpc>
              <a:spcBef>
                <a:spcPct val="0"/>
              </a:spcBef>
            </a:pPr>
            <a:r>
              <a:rPr lang="en-US" b="true" sz="9584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UK RAILWAY RIDES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4206" y="7145655"/>
            <a:ext cx="2504695" cy="748136"/>
            <a:chOff x="0" y="0"/>
            <a:chExt cx="659673" cy="197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9673" cy="197040"/>
            </a:xfrm>
            <a:custGeom>
              <a:avLst/>
              <a:gdLst/>
              <a:ahLst/>
              <a:cxnLst/>
              <a:rect r="r" b="b" t="t" l="l"/>
              <a:pathLst>
                <a:path h="197040" w="659673">
                  <a:moveTo>
                    <a:pt x="15455" y="0"/>
                  </a:moveTo>
                  <a:lnTo>
                    <a:pt x="644218" y="0"/>
                  </a:lnTo>
                  <a:cubicBezTo>
                    <a:pt x="648317" y="0"/>
                    <a:pt x="652248" y="1628"/>
                    <a:pt x="655146" y="4527"/>
                  </a:cubicBezTo>
                  <a:cubicBezTo>
                    <a:pt x="658045" y="7425"/>
                    <a:pt x="659673" y="11356"/>
                    <a:pt x="659673" y="15455"/>
                  </a:cubicBezTo>
                  <a:lnTo>
                    <a:pt x="659673" y="181585"/>
                  </a:lnTo>
                  <a:cubicBezTo>
                    <a:pt x="659673" y="185684"/>
                    <a:pt x="658045" y="189615"/>
                    <a:pt x="655146" y="192513"/>
                  </a:cubicBezTo>
                  <a:cubicBezTo>
                    <a:pt x="652248" y="195412"/>
                    <a:pt x="648317" y="197040"/>
                    <a:pt x="644218" y="197040"/>
                  </a:cubicBezTo>
                  <a:lnTo>
                    <a:pt x="15455" y="197040"/>
                  </a:lnTo>
                  <a:cubicBezTo>
                    <a:pt x="6919" y="197040"/>
                    <a:pt x="0" y="190121"/>
                    <a:pt x="0" y="181585"/>
                  </a:cubicBezTo>
                  <a:lnTo>
                    <a:pt x="0" y="15455"/>
                  </a:lnTo>
                  <a:cubicBezTo>
                    <a:pt x="0" y="11356"/>
                    <a:pt x="1628" y="7425"/>
                    <a:pt x="4527" y="4527"/>
                  </a:cubicBezTo>
                  <a:cubicBezTo>
                    <a:pt x="7425" y="1628"/>
                    <a:pt x="11356" y="0"/>
                    <a:pt x="15455" y="0"/>
                  </a:cubicBezTo>
                  <a:close/>
                </a:path>
              </a:pathLst>
            </a:custGeom>
            <a:solidFill>
              <a:srgbClr val="5C6E9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59673" cy="235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LEARN MORE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6470195" cy="10287000"/>
            <a:chOff x="0" y="0"/>
            <a:chExt cx="8626927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45115" t="0" r="12900" b="0"/>
            <a:stretch>
              <a:fillRect/>
            </a:stretch>
          </p:blipFill>
          <p:spPr>
            <a:xfrm flipH="false" flipV="false">
              <a:off x="0" y="0"/>
              <a:ext cx="8626927" cy="1371600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9834206" y="2541387"/>
            <a:ext cx="646918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4206" y="4903507"/>
            <a:ext cx="6981802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Lorem ipsum dolor sit amet, consectetur adipiscing elit. Nunc viverra mattis dui. Donec bibendum ultricies imperdiet. Interdum et malesuada fames ac ante ipsum primis in faucibus.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34206" y="3410282"/>
            <a:ext cx="646918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A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1497" y="-1566769"/>
            <a:ext cx="7897614" cy="2595469"/>
            <a:chOff x="0" y="0"/>
            <a:chExt cx="2080030" cy="683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8005" y="9418589"/>
            <a:ext cx="7897614" cy="2595469"/>
            <a:chOff x="0" y="0"/>
            <a:chExt cx="2080030" cy="683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436" y="1422341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7036" y="7582099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-1481020" y="5216279"/>
            <a:ext cx="6468863" cy="14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9"/>
              </a:lnSpc>
              <a:spcBef>
                <a:spcPct val="0"/>
              </a:spcBef>
            </a:pPr>
            <a:r>
              <a:rPr lang="en-US" b="true" sz="850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4206" y="7145655"/>
            <a:ext cx="2504695" cy="748136"/>
            <a:chOff x="0" y="0"/>
            <a:chExt cx="659673" cy="197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9673" cy="197040"/>
            </a:xfrm>
            <a:custGeom>
              <a:avLst/>
              <a:gdLst/>
              <a:ahLst/>
              <a:cxnLst/>
              <a:rect r="r" b="b" t="t" l="l"/>
              <a:pathLst>
                <a:path h="197040" w="659673">
                  <a:moveTo>
                    <a:pt x="15455" y="0"/>
                  </a:moveTo>
                  <a:lnTo>
                    <a:pt x="644218" y="0"/>
                  </a:lnTo>
                  <a:cubicBezTo>
                    <a:pt x="648317" y="0"/>
                    <a:pt x="652248" y="1628"/>
                    <a:pt x="655146" y="4527"/>
                  </a:cubicBezTo>
                  <a:cubicBezTo>
                    <a:pt x="658045" y="7425"/>
                    <a:pt x="659673" y="11356"/>
                    <a:pt x="659673" y="15455"/>
                  </a:cubicBezTo>
                  <a:lnTo>
                    <a:pt x="659673" y="181585"/>
                  </a:lnTo>
                  <a:cubicBezTo>
                    <a:pt x="659673" y="185684"/>
                    <a:pt x="658045" y="189615"/>
                    <a:pt x="655146" y="192513"/>
                  </a:cubicBezTo>
                  <a:cubicBezTo>
                    <a:pt x="652248" y="195412"/>
                    <a:pt x="648317" y="197040"/>
                    <a:pt x="644218" y="197040"/>
                  </a:cubicBezTo>
                  <a:lnTo>
                    <a:pt x="15455" y="197040"/>
                  </a:lnTo>
                  <a:cubicBezTo>
                    <a:pt x="6919" y="197040"/>
                    <a:pt x="0" y="190121"/>
                    <a:pt x="0" y="181585"/>
                  </a:cubicBezTo>
                  <a:lnTo>
                    <a:pt x="0" y="15455"/>
                  </a:lnTo>
                  <a:cubicBezTo>
                    <a:pt x="0" y="11356"/>
                    <a:pt x="1628" y="7425"/>
                    <a:pt x="4527" y="4527"/>
                  </a:cubicBezTo>
                  <a:cubicBezTo>
                    <a:pt x="7425" y="1628"/>
                    <a:pt x="11356" y="0"/>
                    <a:pt x="15455" y="0"/>
                  </a:cubicBezTo>
                  <a:close/>
                </a:path>
              </a:pathLst>
            </a:custGeom>
            <a:solidFill>
              <a:srgbClr val="5C6E9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59673" cy="235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LEARN MORE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6470195" cy="10287000"/>
            <a:chOff x="0" y="0"/>
            <a:chExt cx="8626927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6286" t="0" r="52752" b="0"/>
            <a:stretch>
              <a:fillRect/>
            </a:stretch>
          </p:blipFill>
          <p:spPr>
            <a:xfrm flipH="false" flipV="false">
              <a:off x="0" y="0"/>
              <a:ext cx="8626927" cy="1371600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9834206" y="2541387"/>
            <a:ext cx="646918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4206" y="4903507"/>
            <a:ext cx="6981802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Lorem ipsum dolor sit amet, consectetur adipiscing elit. Nunc viverra mattis dui. Donec bibendum ultricies imperdiet. Interdum et malesuada fames ac ante ipsum primis in faucibus.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34206" y="3410282"/>
            <a:ext cx="646918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1235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4358" y="2751417"/>
            <a:ext cx="2286258" cy="2301602"/>
          </a:xfrm>
          <a:custGeom>
            <a:avLst/>
            <a:gdLst/>
            <a:ahLst/>
            <a:cxnLst/>
            <a:rect r="r" b="b" t="t" l="l"/>
            <a:pathLst>
              <a:path h="2301602" w="2286258">
                <a:moveTo>
                  <a:pt x="0" y="0"/>
                </a:moveTo>
                <a:lnTo>
                  <a:pt x="2286258" y="0"/>
                </a:lnTo>
                <a:lnTo>
                  <a:pt x="2286258" y="2301601"/>
                </a:lnTo>
                <a:lnTo>
                  <a:pt x="0" y="2301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94206" y="2860002"/>
            <a:ext cx="1343223" cy="2193017"/>
          </a:xfrm>
          <a:custGeom>
            <a:avLst/>
            <a:gdLst/>
            <a:ahLst/>
            <a:cxnLst/>
            <a:rect r="r" b="b" t="t" l="l"/>
            <a:pathLst>
              <a:path h="2193017" w="1343223">
                <a:moveTo>
                  <a:pt x="0" y="0"/>
                </a:moveTo>
                <a:lnTo>
                  <a:pt x="1343223" y="0"/>
                </a:lnTo>
                <a:lnTo>
                  <a:pt x="1343223" y="2193016"/>
                </a:lnTo>
                <a:lnTo>
                  <a:pt x="0" y="2193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5809" y="3102655"/>
            <a:ext cx="3411468" cy="1599126"/>
          </a:xfrm>
          <a:custGeom>
            <a:avLst/>
            <a:gdLst/>
            <a:ahLst/>
            <a:cxnLst/>
            <a:rect r="r" b="b" t="t" l="l"/>
            <a:pathLst>
              <a:path h="1599126" w="3411468">
                <a:moveTo>
                  <a:pt x="0" y="0"/>
                </a:moveTo>
                <a:lnTo>
                  <a:pt x="3411468" y="0"/>
                </a:lnTo>
                <a:lnTo>
                  <a:pt x="3411468" y="1599125"/>
                </a:lnTo>
                <a:lnTo>
                  <a:pt x="0" y="1599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63293">
            <a:off x="3064553" y="3402329"/>
            <a:ext cx="1541099" cy="976671"/>
          </a:xfrm>
          <a:custGeom>
            <a:avLst/>
            <a:gdLst/>
            <a:ahLst/>
            <a:cxnLst/>
            <a:rect r="r" b="b" t="t" l="l"/>
            <a:pathLst>
              <a:path h="976671" w="1541099">
                <a:moveTo>
                  <a:pt x="0" y="0"/>
                </a:moveTo>
                <a:lnTo>
                  <a:pt x="1541098" y="0"/>
                </a:lnTo>
                <a:lnTo>
                  <a:pt x="1541098" y="976671"/>
                </a:lnTo>
                <a:lnTo>
                  <a:pt x="0" y="976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0202" y="1691754"/>
            <a:ext cx="8261962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D696E"/>
                </a:solidFill>
                <a:latin typeface="Gordita Bold"/>
                <a:ea typeface="Gordita Bold"/>
                <a:cs typeface="Gordita Bold"/>
                <a:sym typeface="Gordita Bold"/>
              </a:rPr>
              <a:t>SALES </a:t>
            </a: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86350"/>
            <a:ext cx="4866758" cy="439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Passengers are price-sensitive; cost-efficient tickets drive demand.</a:t>
            </a: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Average ticket price: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£23.44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Class Purchased: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Standard class </a:t>
            </a: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Type Purchased: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Advance tickets are most common (55%), which are usually cheaper.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3013" y="5110002"/>
            <a:ext cx="5541974" cy="359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Digital channels are preferred, supporting investment in the online booking experience. 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58%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of tickets were bought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online.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common payment methods: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Credit Card and Contactless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193949" y="5086350"/>
            <a:ext cx="5065351" cy="319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Either passengers are unaware of their eligibility, or the refund process is difficult.</a:t>
            </a: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Only about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3.5%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of total transactions involved a refund request, despite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13%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of trips being delayed.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445460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9289" y="3229523"/>
            <a:ext cx="1854861" cy="1800901"/>
          </a:xfrm>
          <a:custGeom>
            <a:avLst/>
            <a:gdLst/>
            <a:ahLst/>
            <a:cxnLst/>
            <a:rect r="r" b="b" t="t" l="l"/>
            <a:pathLst>
              <a:path h="1800901" w="1854861">
                <a:moveTo>
                  <a:pt x="0" y="0"/>
                </a:moveTo>
                <a:lnTo>
                  <a:pt x="1854861" y="0"/>
                </a:lnTo>
                <a:lnTo>
                  <a:pt x="1854861" y="1800902"/>
                </a:lnTo>
                <a:lnTo>
                  <a:pt x="0" y="180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41964" y="2924881"/>
            <a:ext cx="2734579" cy="2734579"/>
          </a:xfrm>
          <a:custGeom>
            <a:avLst/>
            <a:gdLst/>
            <a:ahLst/>
            <a:cxnLst/>
            <a:rect r="r" b="b" t="t" l="l"/>
            <a:pathLst>
              <a:path h="2734579" w="2734579">
                <a:moveTo>
                  <a:pt x="0" y="0"/>
                </a:moveTo>
                <a:lnTo>
                  <a:pt x="2734580" y="0"/>
                </a:lnTo>
                <a:lnTo>
                  <a:pt x="2734580" y="2734579"/>
                </a:lnTo>
                <a:lnTo>
                  <a:pt x="0" y="2734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1719" y="3229523"/>
            <a:ext cx="1825544" cy="1668091"/>
          </a:xfrm>
          <a:custGeom>
            <a:avLst/>
            <a:gdLst/>
            <a:ahLst/>
            <a:cxnLst/>
            <a:rect r="r" b="b" t="t" l="l"/>
            <a:pathLst>
              <a:path h="1668091" w="1825544">
                <a:moveTo>
                  <a:pt x="0" y="0"/>
                </a:moveTo>
                <a:lnTo>
                  <a:pt x="1825544" y="0"/>
                </a:lnTo>
                <a:lnTo>
                  <a:pt x="1825544" y="1668092"/>
                </a:lnTo>
                <a:lnTo>
                  <a:pt x="0" y="166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45256"/>
            <a:ext cx="9950001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D696E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 </a:t>
            </a: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259814"/>
            <a:ext cx="5068088" cy="359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These are high-traffic routes, worth prioritizing for service improvements.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Busiest departure station: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Manchester Piccadilly 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Top destination station: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Birm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ng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am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New St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4381" y="5259814"/>
            <a:ext cx="5541974" cy="399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Operational performance is generally good, but delays still occur.</a:t>
            </a: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Journeys Are On Time by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87%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193949" y="5259814"/>
            <a:ext cx="5065351" cy="279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Delays Reasons: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 top causes from all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ns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list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are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Wea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ther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ig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na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Failu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ec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hn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ic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Issues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1235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6881" y="3875753"/>
            <a:ext cx="2570396" cy="1628988"/>
          </a:xfrm>
          <a:custGeom>
            <a:avLst/>
            <a:gdLst/>
            <a:ahLst/>
            <a:cxnLst/>
            <a:rect r="r" b="b" t="t" l="l"/>
            <a:pathLst>
              <a:path h="1628988" w="2570396">
                <a:moveTo>
                  <a:pt x="0" y="0"/>
                </a:moveTo>
                <a:lnTo>
                  <a:pt x="2570396" y="0"/>
                </a:lnTo>
                <a:lnTo>
                  <a:pt x="2570396" y="1628988"/>
                </a:lnTo>
                <a:lnTo>
                  <a:pt x="0" y="1628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5246" y="3653034"/>
            <a:ext cx="1584862" cy="2074426"/>
          </a:xfrm>
          <a:custGeom>
            <a:avLst/>
            <a:gdLst/>
            <a:ahLst/>
            <a:cxnLst/>
            <a:rect r="r" b="b" t="t" l="l"/>
            <a:pathLst>
              <a:path h="2074426" w="1584862">
                <a:moveTo>
                  <a:pt x="0" y="0"/>
                </a:moveTo>
                <a:lnTo>
                  <a:pt x="1584862" y="0"/>
                </a:lnTo>
                <a:lnTo>
                  <a:pt x="1584862" y="2074426"/>
                </a:lnTo>
                <a:lnTo>
                  <a:pt x="0" y="20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8077" y="3539446"/>
            <a:ext cx="2286258" cy="2301602"/>
          </a:xfrm>
          <a:custGeom>
            <a:avLst/>
            <a:gdLst/>
            <a:ahLst/>
            <a:cxnLst/>
            <a:rect r="r" b="b" t="t" l="l"/>
            <a:pathLst>
              <a:path h="2301602" w="2286258">
                <a:moveTo>
                  <a:pt x="0" y="0"/>
                </a:moveTo>
                <a:lnTo>
                  <a:pt x="2286258" y="0"/>
                </a:lnTo>
                <a:lnTo>
                  <a:pt x="2286258" y="2301602"/>
                </a:lnTo>
                <a:lnTo>
                  <a:pt x="0" y="230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0202" y="1691754"/>
            <a:ext cx="8261962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665833"/>
            <a:ext cx="4866758" cy="199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Offer promotions on less-busy routes.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Adjust prices slightly on consistently full journeys.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373013" y="6689485"/>
            <a:ext cx="5541974" cy="239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Promote digital platforms further (e.g., mobile app features like delay alerts, check-in, loyalty points).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Add personalization (e.g., frequently traveled routes, fastest trains).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193949" y="6665833"/>
            <a:ext cx="5065351" cy="279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Advertise and notify delayed passengers about refund eligibility.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Introduce a self-service refund request option in the app/website.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40487" y="3328721"/>
            <a:ext cx="2292967" cy="2292967"/>
          </a:xfrm>
          <a:custGeom>
            <a:avLst/>
            <a:gdLst/>
            <a:ahLst/>
            <a:cxnLst/>
            <a:rect r="r" b="b" t="t" l="l"/>
            <a:pathLst>
              <a:path h="2292967" w="2292967">
                <a:moveTo>
                  <a:pt x="0" y="0"/>
                </a:moveTo>
                <a:lnTo>
                  <a:pt x="2292967" y="0"/>
                </a:lnTo>
                <a:lnTo>
                  <a:pt x="2292967" y="2292966"/>
                </a:lnTo>
                <a:lnTo>
                  <a:pt x="0" y="2292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202" y="1711613"/>
            <a:ext cx="11012941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D696E"/>
                </a:solidFill>
                <a:latin typeface="Gordita Bold"/>
                <a:ea typeface="Gordita Bold"/>
                <a:cs typeface="Gordita Bold"/>
                <a:sym typeface="Gordita Bold"/>
              </a:rPr>
              <a:t>SUGGESTED</a:t>
            </a: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 FUTURE PLANS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5289" y="6356920"/>
            <a:ext cx="3655342" cy="199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Launching recruitment events to increase the staff team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Develop training plans to whole staff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0208" y="6356920"/>
            <a:ext cx="294626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2311D"/>
                </a:solidFill>
                <a:latin typeface="Public Sans"/>
                <a:ea typeface="Public Sans"/>
                <a:cs typeface="Public Sans"/>
                <a:sym typeface="Public Sans"/>
              </a:rPr>
              <a:t>Complete many projects successfully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94409" y="6356920"/>
            <a:ext cx="2946266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2311D"/>
                </a:solidFill>
                <a:latin typeface="Public Sans"/>
                <a:ea typeface="Public Sans"/>
                <a:cs typeface="Public Sans"/>
                <a:sym typeface="Public Sans"/>
              </a:rPr>
              <a:t>Complete many projects successfully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659880"/>
            <a:chOff x="0" y="0"/>
            <a:chExt cx="24384000" cy="88798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2619" r="0" b="22619"/>
            <a:stretch>
              <a:fillRect/>
            </a:stretch>
          </p:blipFill>
          <p:spPr>
            <a:xfrm flipH="false" flipV="false">
              <a:off x="0" y="0"/>
              <a:ext cx="24384000" cy="887984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5400000">
            <a:off x="7019414" y="-682794"/>
            <a:ext cx="669286" cy="14708114"/>
            <a:chOff x="0" y="0"/>
            <a:chExt cx="176273" cy="3873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273" cy="3873742"/>
            </a:xfrm>
            <a:custGeom>
              <a:avLst/>
              <a:gdLst/>
              <a:ahLst/>
              <a:cxnLst/>
              <a:rect r="r" b="b" t="t" l="l"/>
              <a:pathLst>
                <a:path h="3873742" w="176273">
                  <a:moveTo>
                    <a:pt x="0" y="0"/>
                  </a:moveTo>
                  <a:lnTo>
                    <a:pt x="176273" y="0"/>
                  </a:lnTo>
                  <a:lnTo>
                    <a:pt x="176273" y="3873742"/>
                  </a:lnTo>
                  <a:lnTo>
                    <a:pt x="0" y="3873742"/>
                  </a:lnTo>
                  <a:close/>
                </a:path>
              </a:pathLst>
            </a:custGeom>
            <a:solidFill>
              <a:srgbClr val="10AF7F">
                <a:alpha val="9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273" cy="3911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715886" y="7462930"/>
            <a:ext cx="10856227" cy="180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3"/>
              </a:lnSpc>
              <a:spcBef>
                <a:spcPct val="0"/>
              </a:spcBef>
            </a:pPr>
            <a:r>
              <a:rPr lang="en-US" b="true" sz="10595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49048" y="7150025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0195" cy="10287000"/>
            <a:chOff x="0" y="0"/>
            <a:chExt cx="862692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450" t="0" r="34377" b="0"/>
            <a:stretch>
              <a:fillRect/>
            </a:stretch>
          </p:blipFill>
          <p:spPr>
            <a:xfrm flipH="false" flipV="false">
              <a:off x="0" y="0"/>
              <a:ext cx="862692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25897" y="0"/>
            <a:ext cx="1088596" cy="5793756"/>
            <a:chOff x="0" y="0"/>
            <a:chExt cx="286708" cy="15259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708" cy="1525927"/>
            </a:xfrm>
            <a:custGeom>
              <a:avLst/>
              <a:gdLst/>
              <a:ahLst/>
              <a:cxnLst/>
              <a:rect r="r" b="b" t="t" l="l"/>
              <a:pathLst>
                <a:path h="1525927" w="286708">
                  <a:moveTo>
                    <a:pt x="0" y="0"/>
                  </a:moveTo>
                  <a:lnTo>
                    <a:pt x="286708" y="0"/>
                  </a:lnTo>
                  <a:lnTo>
                    <a:pt x="286708" y="1525927"/>
                  </a:lnTo>
                  <a:lnTo>
                    <a:pt x="0" y="1525927"/>
                  </a:lnTo>
                  <a:close/>
                </a:path>
              </a:pathLst>
            </a:custGeom>
            <a:solidFill>
              <a:srgbClr val="10AF7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6708" cy="156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0579075" y="923925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333682" y="3721930"/>
            <a:ext cx="8603996" cy="526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Team Members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Overview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Cleaning Process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Modeling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Dashboard Overview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Key Findings &amp; Insights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Recommendations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1927" y="2612667"/>
            <a:ext cx="826750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AGENDA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33839" y="371652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663774" y="2923161"/>
            <a:ext cx="2960452" cy="4440679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981311" y="2923161"/>
            <a:ext cx="2960452" cy="4440679"/>
            <a:chOff x="0" y="0"/>
            <a:chExt cx="6350000" cy="952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0428" t="-16323" r="-34056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298848" y="2923161"/>
            <a:ext cx="2960452" cy="4440679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663774" y="6499170"/>
            <a:ext cx="2985501" cy="864669"/>
            <a:chOff x="0" y="0"/>
            <a:chExt cx="786305" cy="2277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KHALED ELFEKY</a:t>
              </a: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68786" y="6499170"/>
            <a:ext cx="2985501" cy="864669"/>
            <a:chOff x="0" y="0"/>
            <a:chExt cx="786305" cy="2277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MONA MOHAMMEDI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273799" y="6499170"/>
            <a:ext cx="2985501" cy="864669"/>
            <a:chOff x="0" y="0"/>
            <a:chExt cx="786305" cy="2277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MOSTAFA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rot="0">
            <a:off x="10579075" y="923925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28700" y="2923161"/>
            <a:ext cx="2960452" cy="4440679"/>
            <a:chOff x="0" y="0"/>
            <a:chExt cx="6350000" cy="9525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700" y="6499170"/>
            <a:ext cx="2985501" cy="864669"/>
            <a:chOff x="0" y="0"/>
            <a:chExt cx="786305" cy="2277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AHMED FAROUK</a:t>
              </a: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4325848" y="2923161"/>
            <a:ext cx="2960452" cy="4440679"/>
            <a:chOff x="0" y="0"/>
            <a:chExt cx="6350000" cy="9525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4325848" y="6499170"/>
            <a:ext cx="2985501" cy="864669"/>
            <a:chOff x="0" y="0"/>
            <a:chExt cx="786305" cy="22773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HAMED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5833839" y="505060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360985"/>
            <a:ext cx="11267898" cy="82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MEET OUR PROFESSIONAL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44958" y="8691300"/>
            <a:ext cx="3714342" cy="39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64"/>
              </a:lnSpc>
              <a:spcBef>
                <a:spcPct val="0"/>
              </a:spcBef>
            </a:pPr>
            <a:r>
              <a:rPr lang="en-US" b="true" sz="226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55083"/>
            <a:ext cx="18288000" cy="3931917"/>
            <a:chOff x="0" y="0"/>
            <a:chExt cx="24384000" cy="52425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848" r="0" b="0"/>
            <a:stretch>
              <a:fillRect/>
            </a:stretch>
          </p:blipFill>
          <p:spPr>
            <a:xfrm flipH="false" flipV="false">
              <a:off x="0" y="0"/>
              <a:ext cx="24384000" cy="524255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179587" y="2811535"/>
            <a:ext cx="5079713" cy="4572248"/>
            <a:chOff x="0" y="0"/>
            <a:chExt cx="1337867" cy="12042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7867" cy="1204213"/>
            </a:xfrm>
            <a:custGeom>
              <a:avLst/>
              <a:gdLst/>
              <a:ahLst/>
              <a:cxnLst/>
              <a:rect r="r" b="b" t="t" l="l"/>
              <a:pathLst>
                <a:path h="1204213" w="1337867">
                  <a:moveTo>
                    <a:pt x="42674" y="0"/>
                  </a:moveTo>
                  <a:lnTo>
                    <a:pt x="1295192" y="0"/>
                  </a:lnTo>
                  <a:cubicBezTo>
                    <a:pt x="1306510" y="0"/>
                    <a:pt x="1317365" y="4496"/>
                    <a:pt x="1325368" y="12499"/>
                  </a:cubicBezTo>
                  <a:cubicBezTo>
                    <a:pt x="1333371" y="20502"/>
                    <a:pt x="1337867" y="31356"/>
                    <a:pt x="1337867" y="42674"/>
                  </a:cubicBezTo>
                  <a:lnTo>
                    <a:pt x="1337867" y="1161539"/>
                  </a:lnTo>
                  <a:cubicBezTo>
                    <a:pt x="1337867" y="1172857"/>
                    <a:pt x="1333371" y="1183711"/>
                    <a:pt x="1325368" y="1191714"/>
                  </a:cubicBezTo>
                  <a:cubicBezTo>
                    <a:pt x="1317365" y="1199717"/>
                    <a:pt x="1306510" y="1204213"/>
                    <a:pt x="1295192" y="1204213"/>
                  </a:cubicBezTo>
                  <a:lnTo>
                    <a:pt x="42674" y="1204213"/>
                  </a:lnTo>
                  <a:cubicBezTo>
                    <a:pt x="31356" y="1204213"/>
                    <a:pt x="20502" y="1199717"/>
                    <a:pt x="12499" y="1191714"/>
                  </a:cubicBezTo>
                  <a:cubicBezTo>
                    <a:pt x="4496" y="1183711"/>
                    <a:pt x="0" y="1172857"/>
                    <a:pt x="0" y="1161539"/>
                  </a:cubicBezTo>
                  <a:lnTo>
                    <a:pt x="0" y="42674"/>
                  </a:lnTo>
                  <a:cubicBezTo>
                    <a:pt x="0" y="31356"/>
                    <a:pt x="4496" y="20502"/>
                    <a:pt x="12499" y="12499"/>
                  </a:cubicBezTo>
                  <a:cubicBezTo>
                    <a:pt x="20502" y="4496"/>
                    <a:pt x="31356" y="0"/>
                    <a:pt x="42674" y="0"/>
                  </a:cubicBezTo>
                  <a:close/>
                </a:path>
              </a:pathLst>
            </a:custGeom>
            <a:solidFill>
              <a:srgbClr val="10AF7F"/>
            </a:solidFill>
            <a:ln w="47625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37867" cy="125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04144" y="2811535"/>
            <a:ext cx="5079713" cy="4572248"/>
            <a:chOff x="0" y="0"/>
            <a:chExt cx="1337867" cy="12042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7867" cy="1204213"/>
            </a:xfrm>
            <a:custGeom>
              <a:avLst/>
              <a:gdLst/>
              <a:ahLst/>
              <a:cxnLst/>
              <a:rect r="r" b="b" t="t" l="l"/>
              <a:pathLst>
                <a:path h="1204213" w="1337867">
                  <a:moveTo>
                    <a:pt x="42674" y="0"/>
                  </a:moveTo>
                  <a:lnTo>
                    <a:pt x="1295192" y="0"/>
                  </a:lnTo>
                  <a:cubicBezTo>
                    <a:pt x="1306510" y="0"/>
                    <a:pt x="1317365" y="4496"/>
                    <a:pt x="1325368" y="12499"/>
                  </a:cubicBezTo>
                  <a:cubicBezTo>
                    <a:pt x="1333371" y="20502"/>
                    <a:pt x="1337867" y="31356"/>
                    <a:pt x="1337867" y="42674"/>
                  </a:cubicBezTo>
                  <a:lnTo>
                    <a:pt x="1337867" y="1161539"/>
                  </a:lnTo>
                  <a:cubicBezTo>
                    <a:pt x="1337867" y="1172857"/>
                    <a:pt x="1333371" y="1183711"/>
                    <a:pt x="1325368" y="1191714"/>
                  </a:cubicBezTo>
                  <a:cubicBezTo>
                    <a:pt x="1317365" y="1199717"/>
                    <a:pt x="1306510" y="1204213"/>
                    <a:pt x="1295192" y="1204213"/>
                  </a:cubicBezTo>
                  <a:lnTo>
                    <a:pt x="42674" y="1204213"/>
                  </a:lnTo>
                  <a:cubicBezTo>
                    <a:pt x="31356" y="1204213"/>
                    <a:pt x="20502" y="1199717"/>
                    <a:pt x="12499" y="1191714"/>
                  </a:cubicBezTo>
                  <a:cubicBezTo>
                    <a:pt x="4496" y="1183711"/>
                    <a:pt x="0" y="1172857"/>
                    <a:pt x="0" y="1161539"/>
                  </a:cubicBezTo>
                  <a:lnTo>
                    <a:pt x="0" y="42674"/>
                  </a:lnTo>
                  <a:cubicBezTo>
                    <a:pt x="0" y="31356"/>
                    <a:pt x="4496" y="20502"/>
                    <a:pt x="12499" y="12499"/>
                  </a:cubicBezTo>
                  <a:cubicBezTo>
                    <a:pt x="20502" y="4496"/>
                    <a:pt x="31356" y="0"/>
                    <a:pt x="42674" y="0"/>
                  </a:cubicBezTo>
                  <a:close/>
                </a:path>
              </a:pathLst>
            </a:custGeom>
            <a:solidFill>
              <a:srgbClr val="80413B"/>
            </a:solidFill>
            <a:ln w="47625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37867" cy="125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093664" y="4877811"/>
            <a:ext cx="4100672" cy="195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This project is about analyzing data for people who bought train tickets and traveled by UK train jouerny for 4 months. 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464906" y="4718936"/>
            <a:ext cx="4563044" cy="273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Records: 31,653 entries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Fields: 18 columns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Content: Covers train ticket transactions, including purchase info, journey details, delays, and refund requests.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16285"/>
            <a:ext cx="4794761" cy="251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PROJECT OVERVIEW 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&amp;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96067" y="3230229"/>
            <a:ext cx="3095866" cy="134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b="true" sz="3867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PROJECT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1593" y="3230229"/>
            <a:ext cx="3675702" cy="134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b="true" sz="3867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DATASET</a:t>
            </a:r>
          </a:p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b="true" sz="3867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DISCRIPTION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74391" cy="10287000"/>
            <a:chOff x="0" y="0"/>
            <a:chExt cx="756585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653" t="0" r="30595" b="0"/>
            <a:stretch>
              <a:fillRect/>
            </a:stretch>
          </p:blipFill>
          <p:spPr>
            <a:xfrm flipH="false" flipV="false">
              <a:off x="0" y="0"/>
              <a:ext cx="7565855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0579075" y="923925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811725" y="1476152"/>
            <a:ext cx="5743513" cy="180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8"/>
              </a:lnSpc>
            </a:pPr>
            <a:r>
              <a:rPr lang="en-US" sz="5900" b="true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QUESTIONS</a:t>
            </a:r>
          </a:p>
          <a:p>
            <a:pPr algn="l">
              <a:lnSpc>
                <a:spcPts val="7198"/>
              </a:lnSpc>
            </a:pPr>
            <a:r>
              <a:rPr lang="en-US" b="true" sz="59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&amp;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11725" y="4590710"/>
            <a:ext cx="9788247" cy="359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•When and where tickets were bought?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•How much they cost?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•Which stations people traveled between?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•Whether the train was on time, delayed, or canceled?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•If a refund was requested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•And reason sfor any delay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37608"/>
            <a:ext cx="4552950" cy="10287000"/>
            <a:chOff x="0" y="0"/>
            <a:chExt cx="11991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91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99131">
                  <a:moveTo>
                    <a:pt x="0" y="0"/>
                  </a:moveTo>
                  <a:lnTo>
                    <a:pt x="1199131" y="0"/>
                  </a:lnTo>
                  <a:lnTo>
                    <a:pt x="11991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AF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991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4275" y="1803184"/>
            <a:ext cx="6134100" cy="6680631"/>
            <a:chOff x="0" y="0"/>
            <a:chExt cx="8178800" cy="890750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2874" t="0" r="24903" b="0"/>
            <a:stretch>
              <a:fillRect/>
            </a:stretch>
          </p:blipFill>
          <p:spPr>
            <a:xfrm flipH="false" flipV="false">
              <a:off x="0" y="0"/>
              <a:ext cx="8178800" cy="890750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9144000" y="1047750"/>
            <a:ext cx="4926238" cy="275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6"/>
              </a:lnSpc>
            </a:pPr>
            <a:r>
              <a:rPr lang="en-US" b="true" sz="6212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OUR BUSINESS PLAN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7530" y="4576820"/>
            <a:ext cx="8351770" cy="468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6"/>
              </a:lnSpc>
            </a:pPr>
            <a:r>
              <a:rPr lang="en-US" sz="330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steps we follow: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Cleaning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PowerQuery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 view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DAX 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Dashboards (Overview, Operation, Sales)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Insights</a:t>
            </a:r>
          </a:p>
          <a:p>
            <a:pPr algn="just">
              <a:lnSpc>
                <a:spcPts val="4626"/>
              </a:lnSpc>
              <a:spcBef>
                <a:spcPct val="0"/>
              </a:spcBef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Recommendations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A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1497" y="-1566769"/>
            <a:ext cx="7897614" cy="2595469"/>
            <a:chOff x="0" y="0"/>
            <a:chExt cx="2080030" cy="683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8005" y="9418589"/>
            <a:ext cx="7897614" cy="2595469"/>
            <a:chOff x="0" y="0"/>
            <a:chExt cx="2080030" cy="683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436" y="1422341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7036" y="7582099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-1481020" y="5216279"/>
            <a:ext cx="6468863" cy="14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9"/>
              </a:lnSpc>
              <a:spcBef>
                <a:spcPct val="0"/>
              </a:spcBef>
            </a:pPr>
            <a:r>
              <a:rPr lang="en-US" b="true" sz="850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OVERVIEW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4206" y="7145655"/>
            <a:ext cx="2504695" cy="748136"/>
            <a:chOff x="0" y="0"/>
            <a:chExt cx="659673" cy="197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9673" cy="197040"/>
            </a:xfrm>
            <a:custGeom>
              <a:avLst/>
              <a:gdLst/>
              <a:ahLst/>
              <a:cxnLst/>
              <a:rect r="r" b="b" t="t" l="l"/>
              <a:pathLst>
                <a:path h="197040" w="659673">
                  <a:moveTo>
                    <a:pt x="15455" y="0"/>
                  </a:moveTo>
                  <a:lnTo>
                    <a:pt x="644218" y="0"/>
                  </a:lnTo>
                  <a:cubicBezTo>
                    <a:pt x="648317" y="0"/>
                    <a:pt x="652248" y="1628"/>
                    <a:pt x="655146" y="4527"/>
                  </a:cubicBezTo>
                  <a:cubicBezTo>
                    <a:pt x="658045" y="7425"/>
                    <a:pt x="659673" y="11356"/>
                    <a:pt x="659673" y="15455"/>
                  </a:cubicBezTo>
                  <a:lnTo>
                    <a:pt x="659673" y="181585"/>
                  </a:lnTo>
                  <a:cubicBezTo>
                    <a:pt x="659673" y="185684"/>
                    <a:pt x="658045" y="189615"/>
                    <a:pt x="655146" y="192513"/>
                  </a:cubicBezTo>
                  <a:cubicBezTo>
                    <a:pt x="652248" y="195412"/>
                    <a:pt x="648317" y="197040"/>
                    <a:pt x="644218" y="197040"/>
                  </a:cubicBezTo>
                  <a:lnTo>
                    <a:pt x="15455" y="197040"/>
                  </a:lnTo>
                  <a:cubicBezTo>
                    <a:pt x="6919" y="197040"/>
                    <a:pt x="0" y="190121"/>
                    <a:pt x="0" y="181585"/>
                  </a:cubicBezTo>
                  <a:lnTo>
                    <a:pt x="0" y="15455"/>
                  </a:lnTo>
                  <a:cubicBezTo>
                    <a:pt x="0" y="11356"/>
                    <a:pt x="1628" y="7425"/>
                    <a:pt x="4527" y="4527"/>
                  </a:cubicBezTo>
                  <a:cubicBezTo>
                    <a:pt x="7425" y="1628"/>
                    <a:pt x="11356" y="0"/>
                    <a:pt x="15455" y="0"/>
                  </a:cubicBezTo>
                  <a:close/>
                </a:path>
              </a:pathLst>
            </a:custGeom>
            <a:solidFill>
              <a:srgbClr val="5C6E9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59673" cy="235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LEARN MORE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6470195" cy="10287000"/>
            <a:chOff x="0" y="0"/>
            <a:chExt cx="8626927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2336" t="0" r="24051" b="0"/>
            <a:stretch>
              <a:fillRect/>
            </a:stretch>
          </p:blipFill>
          <p:spPr>
            <a:xfrm flipH="false" flipV="false">
              <a:off x="0" y="0"/>
              <a:ext cx="8626927" cy="1371600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9834206" y="2541387"/>
            <a:ext cx="646918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4206" y="4903507"/>
            <a:ext cx="6981802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Lorem ipsum dolor sit amet, consectetur adipiscing elit. Nunc viverra mattis dui. Donec bibendum ultricies imperdiet. Interdum et malesuada fames ac ante ipsum primis in faucibus.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34206" y="3410282"/>
            <a:ext cx="646918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A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1497" y="-1566769"/>
            <a:ext cx="7897614" cy="2595469"/>
            <a:chOff x="0" y="0"/>
            <a:chExt cx="2080030" cy="683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8005" y="9418589"/>
            <a:ext cx="7897614" cy="2595469"/>
            <a:chOff x="0" y="0"/>
            <a:chExt cx="2080030" cy="683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436" y="1422341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7036" y="7582099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-1448790" y="5203046"/>
            <a:ext cx="6542554" cy="132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7"/>
              </a:lnSpc>
              <a:spcBef>
                <a:spcPct val="0"/>
              </a:spcBef>
            </a:pPr>
            <a:r>
              <a:rPr lang="en-US" b="true" sz="766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OPERATIONS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DAGkQ0WZn9o</dc:identifier>
  <dcterms:modified xsi:type="dcterms:W3CDTF">2011-08-01T06:04:30Z</dcterms:modified>
  <cp:revision>1</cp:revision>
  <dc:title>UK Railway Rides</dc:title>
</cp:coreProperties>
</file>